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prcLxW5gB8H0HJ8L6IxY/zibn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3aaedc40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13aaedc4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8.png"/><Relationship Id="rId13" Type="http://schemas.openxmlformats.org/officeDocument/2006/relationships/image" Target="../media/image15.jp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25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.png"/><Relationship Id="rId7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6.png"/><Relationship Id="rId7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uropeanvolunteercentre.org/evcapital202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5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-11700" y="12625"/>
            <a:ext cx="9225300" cy="5143500"/>
          </a:xfrm>
          <a:prstGeom prst="rect">
            <a:avLst/>
          </a:prstGeom>
          <a:solidFill>
            <a:srgbClr val="14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599675" y="3170375"/>
            <a:ext cx="50700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European Volunteering</a:t>
            </a:r>
            <a:endParaRPr b="1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Capital 202</a:t>
            </a:r>
            <a:r>
              <a:rPr b="1" lang="en-GB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GB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Competition</a:t>
            </a:r>
            <a:endParaRPr b="1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06950" y="4222775"/>
            <a:ext cx="53271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Strengthen, inspire and celebrate</a:t>
            </a:r>
            <a:endParaRPr b="0" i="1" sz="18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volunteering in Europe</a:t>
            </a:r>
            <a:endParaRPr b="0" i="1" sz="18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-695925" y="-188750"/>
            <a:ext cx="2760600" cy="2701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5814538" y="4222775"/>
            <a:ext cx="2760600" cy="2701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3000" y="44048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5900" y="-1001924"/>
            <a:ext cx="3451150" cy="30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 rot="5400000">
            <a:off x="6653800" y="2751900"/>
            <a:ext cx="46905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</a:t>
            </a:r>
            <a:r>
              <a:rPr b="1" i="0" lang="en-GB" sz="6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EVCapital</a:t>
            </a:r>
            <a:endParaRPr b="1" i="0" sz="6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-2448775" y="2849664"/>
            <a:ext cx="3451150" cy="30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700" y="421146"/>
            <a:ext cx="1936925" cy="158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5277" y="4726848"/>
            <a:ext cx="1056151" cy="2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292950" y="152400"/>
            <a:ext cx="7517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WHAT is #EVCapital</a:t>
            </a:r>
            <a:endParaRPr b="1"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203050" y="1447625"/>
            <a:ext cx="46191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</a:t>
            </a:r>
            <a:r>
              <a:rPr b="1"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Recognise and reward municipalities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that </a:t>
            </a: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support volunteers and volunteering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in their communities. </a:t>
            </a:r>
            <a:b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Serve as a source of inspiration and motivation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for all municipalities across Europe to make even greater efforts to </a:t>
            </a: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promote and celebrate volunteering.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550" y="1323141"/>
            <a:ext cx="3401425" cy="277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390525" y="1047750"/>
            <a:ext cx="77151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2014: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Barcelona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2015: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Lisbon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2016: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London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2017: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Sligo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2018: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Aarhus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2019: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Kosice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2020: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Padova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2021: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Berlin</a:t>
            </a:r>
            <a:endParaRPr b="1" i="0" sz="1400" u="none" cap="none" strike="noStrike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2022: </a:t>
            </a:r>
            <a:r>
              <a:rPr b="1" i="0" lang="en-GB" sz="1400" u="none" cap="none" strike="noStrike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Gdansk</a:t>
            </a:r>
            <a:r>
              <a:rPr b="1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endParaRPr b="1" i="0" sz="1400" u="none" cap="none" strike="noStrik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EVCapital 202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0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Trondheim</a:t>
            </a:r>
            <a:endParaRPr b="1" i="0" sz="1400" u="none" cap="none" strike="noStrik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Will your</a:t>
            </a:r>
            <a:r>
              <a:rPr b="0" i="1" lang="en-GB" sz="1400" u="none" cap="none" strike="noStrike">
                <a:solidFill>
                  <a:srgbClr val="13265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1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municipality be the </a:t>
            </a:r>
            <a:r>
              <a:rPr b="1" i="1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European Volunteering Capital 202</a:t>
            </a:r>
            <a:r>
              <a:rPr b="1" i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0" i="1" lang="en-GB" sz="14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0" i="0" sz="1400" u="none" cap="none" strike="noStrik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333500" y="152400"/>
            <a:ext cx="74772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The story so far...</a:t>
            </a:r>
            <a:endParaRPr b="1"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20000"/>
          <a:stretch/>
        </p:blipFill>
        <p:spPr>
          <a:xfrm>
            <a:off x="3143400" y="2482472"/>
            <a:ext cx="806476" cy="6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800" y="3642775"/>
            <a:ext cx="806474" cy="27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4800" y="1365300"/>
            <a:ext cx="488801" cy="54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421" y="1133921"/>
            <a:ext cx="103645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3400" y="1673975"/>
            <a:ext cx="467150" cy="65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3398" y="3141452"/>
            <a:ext cx="335175" cy="67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9">
            <a:alphaModFix/>
          </a:blip>
          <a:srcRect b="18783" l="35740" r="32472" t="16666"/>
          <a:stretch/>
        </p:blipFill>
        <p:spPr>
          <a:xfrm>
            <a:off x="4274800" y="2737375"/>
            <a:ext cx="405959" cy="6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74805" y="1984369"/>
            <a:ext cx="806476" cy="6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48375" y="3918200"/>
            <a:ext cx="4572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47125" y="4297913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5627" y="4615886"/>
            <a:ext cx="1056151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14">
            <a:alphaModFix/>
          </a:blip>
          <a:srcRect b="7488" l="30834" r="28173" t="11637"/>
          <a:stretch/>
        </p:blipFill>
        <p:spPr>
          <a:xfrm>
            <a:off x="4249175" y="4123275"/>
            <a:ext cx="457200" cy="62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292950" y="152400"/>
            <a:ext cx="79749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#EVCapital 2020</a:t>
            </a:r>
            <a:r>
              <a:rPr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8024" l="19946" r="3541" t="24430"/>
          <a:stretch/>
        </p:blipFill>
        <p:spPr>
          <a:xfrm>
            <a:off x="592975" y="1749850"/>
            <a:ext cx="4279200" cy="283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292950" y="1299250"/>
            <a:ext cx="4619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</a:t>
            </a:r>
            <a:r>
              <a:rPr b="1" lang="en-GB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Padova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(Italy) 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4974" y="3307400"/>
            <a:ext cx="546075" cy="10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2575" y="1807000"/>
            <a:ext cx="3298647" cy="135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292950" y="152400"/>
            <a:ext cx="79749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#EVCapital 2021 </a:t>
            </a:r>
            <a:endParaRPr b="1"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275" y="1749825"/>
            <a:ext cx="4279200" cy="283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292950" y="1299250"/>
            <a:ext cx="4619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</a:t>
            </a:r>
            <a:r>
              <a:rPr b="1" lang="en-GB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Berlin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(Germany) 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3663" y="3588175"/>
            <a:ext cx="1800461" cy="6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9200" y="1517700"/>
            <a:ext cx="1936774" cy="19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292950" y="152400"/>
            <a:ext cx="79749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#EVCapital 2022</a:t>
            </a:r>
            <a:r>
              <a:rPr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292950" y="1299250"/>
            <a:ext cx="4619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</a:t>
            </a:r>
            <a:r>
              <a:rPr b="1" lang="en-GB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Gdansk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(Poland) 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200" y="3109450"/>
            <a:ext cx="1051300" cy="98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2190"/>
          <a:stretch/>
        </p:blipFill>
        <p:spPr>
          <a:xfrm>
            <a:off x="6306150" y="1481150"/>
            <a:ext cx="2162500" cy="18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613" y="1757088"/>
            <a:ext cx="4252462" cy="28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3aaedc40b_0_12"/>
          <p:cNvSpPr txBox="1"/>
          <p:nvPr>
            <p:ph type="title"/>
          </p:nvPr>
        </p:nvSpPr>
        <p:spPr>
          <a:xfrm>
            <a:off x="292950" y="152400"/>
            <a:ext cx="79749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#EVCapital 2023</a:t>
            </a:r>
            <a:r>
              <a:rPr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13aaedc40b_0_12"/>
          <p:cNvSpPr txBox="1"/>
          <p:nvPr>
            <p:ph idx="1" type="body"/>
          </p:nvPr>
        </p:nvSpPr>
        <p:spPr>
          <a:xfrm>
            <a:off x="292950" y="1299250"/>
            <a:ext cx="4619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 </a:t>
            </a:r>
            <a:r>
              <a:rPr b="1" lang="en-GB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Trondheim</a:t>
            </a:r>
            <a:r>
              <a:rPr lang="en-GB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(Norway) 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g113aaedc40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13aaedc40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13aaedc40b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13aaedc40b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275" y="911950"/>
            <a:ext cx="1923250" cy="19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13aaedc40b_0_12"/>
          <p:cNvPicPr preferRelativeResize="0"/>
          <p:nvPr/>
        </p:nvPicPr>
        <p:blipFill rotWithShape="1">
          <a:blip r:embed="rId6">
            <a:alphaModFix/>
          </a:blip>
          <a:srcRect b="7488" l="30834" r="28173" t="11637"/>
          <a:stretch/>
        </p:blipFill>
        <p:spPr>
          <a:xfrm>
            <a:off x="5107925" y="2761580"/>
            <a:ext cx="1332651" cy="18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13aaedc40b_0_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300" y="1922750"/>
            <a:ext cx="4142403" cy="254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 rot="-174203">
            <a:off x="2670049" y="3176220"/>
            <a:ext cx="3476663" cy="1352346"/>
          </a:xfrm>
          <a:prstGeom prst="rect">
            <a:avLst/>
          </a:prstGeom>
          <a:noFill/>
          <a:ln cap="flat" cmpd="sng" w="38100">
            <a:solidFill>
              <a:srgbClr val="13265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20000" dist="85725">
              <a:srgbClr val="8BD4FF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>
            <p:ph type="title"/>
          </p:nvPr>
        </p:nvSpPr>
        <p:spPr>
          <a:xfrm>
            <a:off x="292950" y="152400"/>
            <a:ext cx="79749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800">
                <a:solidFill>
                  <a:srgbClr val="144587"/>
                </a:solidFill>
                <a:latin typeface="Open Sans"/>
                <a:ea typeface="Open Sans"/>
                <a:cs typeface="Open Sans"/>
                <a:sym typeface="Open Sans"/>
              </a:rPr>
              <a:t>New call is open!</a:t>
            </a:r>
            <a:endParaRPr b="1" sz="48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2098775" y="3207803"/>
            <a:ext cx="46191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Check the call!</a:t>
            </a:r>
            <a:endParaRPr b="1" sz="2400">
              <a:solidFill>
                <a:srgbClr val="14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endParaRPr b="1" sz="2400">
              <a:solidFill>
                <a:srgbClr val="223A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solidFill>
                  <a:srgbClr val="223A72"/>
                </a:solidFill>
                <a:latin typeface="Open Sans"/>
                <a:ea typeface="Open Sans"/>
                <a:cs typeface="Open Sans"/>
                <a:sym typeface="Open Sans"/>
              </a:rPr>
              <a:t>Apply by: </a:t>
            </a:r>
            <a:r>
              <a:rPr b="1" lang="en-GB" sz="24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lang="en-GB" sz="24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June</a:t>
            </a:r>
            <a:r>
              <a:rPr lang="en-GB" sz="2400">
                <a:solidFill>
                  <a:srgbClr val="13265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24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2021</a:t>
            </a:r>
            <a:endParaRPr b="1" sz="24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600" y="4255450"/>
            <a:ext cx="758488" cy="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5975" y="-846375"/>
            <a:ext cx="2772325" cy="2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3527" y="4517486"/>
            <a:ext cx="1056151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8075" y="1206846"/>
            <a:ext cx="2020600" cy="1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